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6" r:id="rId8"/>
    <p:sldId id="264" r:id="rId9"/>
    <p:sldId id="263" r:id="rId10"/>
    <p:sldId id="265" r:id="rId11"/>
    <p:sldId id="267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FE06B-0E38-4657-B4C4-BFA45CF3A7E9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A077-CA0C-4743-9FAC-69F2B2668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C99E-75FF-4EEF-A9D0-86C82FA2972F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646F-18D4-47B8-A092-E81209CCE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5BB9-4AE3-452E-AFFD-855A76FC14F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C5CB-8DD3-4DBA-AC7E-1BF385830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A77A-FB1F-4429-9F68-A39780BF5869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9B18B-795D-4302-B50D-D2EF18F96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C3D5-6055-46A5-9B66-5ABA0587609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AC8F0-164C-42F4-873E-BAC5A19BC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CE737-FA75-4DF0-A80D-70F867215D51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E590-751E-4902-9A00-24A941B1F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6B961-1FBC-4B07-AC02-6496DDDEDFC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CFAC3-9139-41F3-8A40-3F47B2766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6DC9-8B5E-4167-879D-9734E6920A9E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022AB-C7A8-475E-AAAA-415DAEE12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2A9B-2975-4F02-8B4C-86E3FA4F0DC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4CB0-4E4D-4ACE-A7E3-A7D312ABC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DE05-A6B8-4906-9FA4-A34BF3523DA2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B6BDD-2D71-48CC-8F7A-5C3DBDA6E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5511E-66C4-4630-89B1-2E5B71BD96D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7E53A-3018-495D-BE73-5F01E360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58B1B-D54E-4C63-BDA8-86F24F840BC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DF066E-9E17-4D09-874E-DFA00E089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539750" y="836613"/>
            <a:ext cx="6119813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«Зачем нужно делать утреннюю зарядку?»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652963"/>
            <a:ext cx="6400800" cy="1752600"/>
          </a:xfrm>
        </p:spPr>
        <p:txBody>
          <a:bodyPr/>
          <a:lstStyle/>
          <a:p>
            <a:pPr indent="1528763" algn="l" eaLnBrk="1" hangingPunct="1"/>
            <a:r>
              <a:rPr lang="ru-RU" smtClean="0">
                <a:solidFill>
                  <a:schemeClr val="tx1"/>
                </a:solidFill>
              </a:rPr>
              <a:t>Исследовательский проект</a:t>
            </a:r>
          </a:p>
          <a:p>
            <a:pPr indent="1528763" algn="l" eaLnBrk="1" hangingPunct="1"/>
            <a:r>
              <a:rPr lang="ru-RU" smtClean="0">
                <a:solidFill>
                  <a:schemeClr val="tx1"/>
                </a:solidFill>
                <a:latin typeface="Arial" charset="0"/>
              </a:rPr>
              <a:t>с</a:t>
            </a:r>
            <a:r>
              <a:rPr lang="ru-RU" smtClean="0">
                <a:solidFill>
                  <a:schemeClr val="tx1"/>
                </a:solidFill>
              </a:rPr>
              <a:t>емьи</a:t>
            </a:r>
            <a:endParaRPr lang="ru-RU" smtClean="0">
              <a:solidFill>
                <a:schemeClr val="tx1"/>
              </a:solidFill>
              <a:latin typeface="Arial" charset="0"/>
            </a:endParaRPr>
          </a:p>
          <a:p>
            <a:pPr indent="1528763" algn="l" eaLnBrk="1" hangingPunct="1"/>
            <a:endParaRPr lang="ru-RU" smtClean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6" name="Рисунок 4" descr="1-sem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73238"/>
            <a:ext cx="30480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3" y="3357563"/>
            <a:ext cx="3967162" cy="297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/>
          <a:srcRect l="5076" r="10329" b="12021"/>
          <a:stretch>
            <a:fillRect/>
          </a:stretch>
        </p:blipFill>
        <p:spPr>
          <a:xfrm>
            <a:off x="4643438" y="236538"/>
            <a:ext cx="3816350" cy="29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Прямоугольник 7"/>
          <p:cNvSpPr>
            <a:spLocks noChangeArrowheads="1"/>
          </p:cNvSpPr>
          <p:nvPr/>
        </p:nvSpPr>
        <p:spPr bwMode="auto">
          <a:xfrm>
            <a:off x="539750" y="765175"/>
            <a:ext cx="36718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Вслух со мной они считают,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Упражненья выполняют.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 здоровы, все в порядке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Наклоняться нам не лень.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Хорошо, когда с зарядки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Начинаешь каждый день!</a:t>
            </a:r>
            <a:endParaRPr lang="ru-RU">
              <a:latin typeface="Calibri" pitchFamily="34" charset="0"/>
            </a:endParaRPr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5"/>
          <a:srcRect l="6924" r="8259" b="14606"/>
          <a:stretch>
            <a:fillRect/>
          </a:stretch>
        </p:blipFill>
        <p:spPr>
          <a:xfrm>
            <a:off x="4716463" y="3429000"/>
            <a:ext cx="3816350" cy="288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3"/>
          <a:srcRect r="17922"/>
          <a:stretch>
            <a:fillRect/>
          </a:stretch>
        </p:blipFill>
        <p:spPr>
          <a:xfrm>
            <a:off x="468313" y="908050"/>
            <a:ext cx="3311525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3995738" y="1557338"/>
            <a:ext cx="45720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latin typeface="Calibri" pitchFamily="34" charset="0"/>
              </a:rPr>
              <a:t>Наш итог. </a:t>
            </a:r>
          </a:p>
          <a:p>
            <a:endParaRPr lang="ru-RU" b="1">
              <a:latin typeface="Calibri" pitchFamily="34" charset="0"/>
            </a:endParaRPr>
          </a:p>
          <a:p>
            <a:r>
              <a:rPr lang="ru-RU" b="1">
                <a:latin typeface="Calibri" pitchFamily="34" charset="0"/>
              </a:rPr>
              <a:t>Мы с братом занимаемся утренней гимнастикой с начала учебного года. </a:t>
            </a:r>
          </a:p>
          <a:p>
            <a:r>
              <a:rPr lang="ru-RU" b="1">
                <a:latin typeface="Calibri" pitchFamily="34" charset="0"/>
              </a:rPr>
              <a:t>За это время мы не болели, 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всегда в отличном настроении.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Поэтому мы вам желаем всегда заниматься зарядкой, ведь это полезно!</a:t>
            </a:r>
          </a:p>
          <a:p>
            <a:r>
              <a:rPr lang="ru-RU" b="1">
                <a:latin typeface="Calibri" pitchFamily="34" charset="0"/>
              </a:rPr>
              <a:t/>
            </a:r>
            <a:br>
              <a:rPr lang="ru-RU" b="1">
                <a:latin typeface="Calibri" pitchFamily="34" charset="0"/>
              </a:rPr>
            </a:b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 ТОГДА ВЫ БУДЕТЕ ЗДОРОВЫМИ, ЖИЗНЕРАДОСТНЫМИ И УСПЕШНЫМИ!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900113" y="188913"/>
            <a:ext cx="28797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Литература.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5435600" y="260350"/>
            <a:ext cx="3327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Интернет-ресурс:</a:t>
            </a:r>
          </a:p>
          <a:p>
            <a:r>
              <a:rPr lang="en-US">
                <a:latin typeface="Calibri" pitchFamily="34" charset="0"/>
              </a:rPr>
              <a:t>http://www.zanimatika.narod.ru</a:t>
            </a:r>
            <a:endParaRPr lang="ru-RU">
              <a:latin typeface="Calibri" pitchFamily="34" charset="0"/>
            </a:endParaRPr>
          </a:p>
        </p:txBody>
      </p:sp>
      <p:pic>
        <p:nvPicPr>
          <p:cNvPr id="24580" name="Picture 2" descr="http://ulybkasalym.ru/wp-content/uploads/2014/07/zaryadka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076700"/>
            <a:ext cx="44640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20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12775" y="4437063"/>
            <a:ext cx="294481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http://static.my-shop.ru/product/2/174/17388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981075"/>
            <a:ext cx="19050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www.poleznoevideo.ru/published/publicdata/POLEZNOEVIDEO/attachments/SC/products_pictures/267_en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1052513"/>
            <a:ext cx="2043113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baby-mult.com/uploads/posts/2013-11/1384929399_3597367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981075"/>
            <a:ext cx="19843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250825" y="692150"/>
            <a:ext cx="867727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Calibri" pitchFamily="34" charset="0"/>
              </a:rPr>
              <a:t>Цель  и задачи работы:  </a:t>
            </a:r>
          </a:p>
          <a:p>
            <a:pPr algn="just"/>
            <a:r>
              <a:rPr lang="ru-RU" sz="2400">
                <a:latin typeface="Calibri" pitchFamily="34" charset="0"/>
              </a:rPr>
              <a:t>воспитание у детей эмоционально положительного отношения к физической культуре, приобщение детей к здоровому образу жизни. </a:t>
            </a:r>
          </a:p>
          <a:p>
            <a:pPr algn="just"/>
            <a:endParaRPr lang="ru-RU" sz="2400" b="1">
              <a:latin typeface="Calibri" pitchFamily="34" charset="0"/>
            </a:endParaRPr>
          </a:p>
          <a:p>
            <a:r>
              <a:rPr lang="ru-RU" sz="2400" b="1" u="sng">
                <a:latin typeface="Calibri" pitchFamily="34" charset="0"/>
              </a:rPr>
              <a:t>Объект исследования:  </a:t>
            </a:r>
          </a:p>
          <a:p>
            <a:r>
              <a:rPr lang="ru-RU" sz="2400">
                <a:latin typeface="Calibri" pitchFamily="34" charset="0"/>
              </a:rPr>
              <a:t>утренняя зарядка.</a:t>
            </a:r>
            <a:r>
              <a:rPr lang="ru-RU" sz="2400" b="1">
                <a:latin typeface="Calibri" pitchFamily="34" charset="0"/>
              </a:rPr>
              <a:t/>
            </a:r>
            <a:br>
              <a:rPr lang="ru-RU" sz="2400" b="1">
                <a:latin typeface="Calibri" pitchFamily="34" charset="0"/>
              </a:rPr>
            </a:br>
            <a:endParaRPr lang="ru-RU" sz="2400" b="1">
              <a:latin typeface="Calibri" pitchFamily="34" charset="0"/>
            </a:endParaRPr>
          </a:p>
          <a:p>
            <a:r>
              <a:rPr lang="ru-RU" sz="2400" b="1" u="sng">
                <a:latin typeface="Calibri" pitchFamily="34" charset="0"/>
              </a:rPr>
              <a:t>Предмет исследования: </a:t>
            </a:r>
          </a:p>
          <a:p>
            <a:r>
              <a:rPr lang="ru-RU" sz="2400">
                <a:latin typeface="Calibri" pitchFamily="34" charset="0"/>
              </a:rPr>
              <a:t>процесс  формирования </a:t>
            </a:r>
          </a:p>
          <a:p>
            <a:r>
              <a:rPr lang="ru-RU" sz="2400">
                <a:latin typeface="Calibri" pitchFamily="34" charset="0"/>
              </a:rPr>
              <a:t>здоровьесберегающих умений у детей</a:t>
            </a:r>
          </a:p>
          <a:p>
            <a:r>
              <a:rPr lang="ru-RU" sz="2400">
                <a:latin typeface="Calibri" pitchFamily="34" charset="0"/>
              </a:rPr>
              <a:t> дошкольников.</a:t>
            </a:r>
            <a:r>
              <a:rPr lang="ru-RU" sz="2400" b="1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9218" name="Picture 2" descr="http://cs407929.vk.me/v407929528/6a94/ihOg_QdyFj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988840"/>
            <a:ext cx="300664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409821.vk.me/v409821528/59a1/gJdRH18mZ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486003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140200" y="1268413"/>
            <a:ext cx="4464050" cy="784225"/>
          </a:xfrm>
          <a:prstGeom prst="wedgeRoundRectCallout">
            <a:avLst>
              <a:gd name="adj1" fmla="val -57649"/>
              <a:gd name="adj2" fmla="val 1207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Делать утреннюю зарядку полезно.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1268" name="Picture 4" descr="http://cs417817.vk.me/v417817528/5e20/YGn8zwHniv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2564904"/>
            <a:ext cx="341987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>
            <a:spLocks noChangeArrowheads="1"/>
          </p:cNvSpPr>
          <p:nvPr/>
        </p:nvSpPr>
        <p:spPr bwMode="auto">
          <a:xfrm>
            <a:off x="5148263" y="2708275"/>
            <a:ext cx="1584325" cy="446088"/>
          </a:xfrm>
          <a:prstGeom prst="wedgeRoundRectCallout">
            <a:avLst>
              <a:gd name="adj1" fmla="val 41583"/>
              <a:gd name="adj2" fmla="val 123833"/>
              <a:gd name="adj3" fmla="val 16667"/>
            </a:avLst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dk1"/>
                </a:solidFill>
                <a:latin typeface="+mn-lt"/>
                <a:cs typeface="+mn-cs"/>
              </a:rPr>
              <a:t>Почему?</a:t>
            </a:r>
          </a:p>
        </p:txBody>
      </p:sp>
      <p:pic>
        <p:nvPicPr>
          <p:cNvPr id="15366" name="Рисунок 5" descr="smail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57788"/>
            <a:ext cx="164147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1"/>
          <p:cNvSpPr>
            <a:spLocks noChangeArrowheads="1"/>
          </p:cNvSpPr>
          <p:nvPr/>
        </p:nvSpPr>
        <p:spPr bwMode="auto">
          <a:xfrm>
            <a:off x="1547813" y="4149725"/>
            <a:ext cx="3600450" cy="2308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</a:p>
          <a:p>
            <a:pPr algn="just"/>
            <a:endParaRPr lang="ru-RU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обогащение социального опыта ребенка, расширение кругозора; повышение интереса к физкультурным занятиям и спорту; сформированные представления о  ЗОЖ.</a:t>
            </a:r>
            <a:endParaRPr lang="ru-RU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409821.vk.me/v409821528/59c9/jZI-w9fzxS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620688"/>
            <a:ext cx="410445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2916238" y="333375"/>
            <a:ext cx="3455987" cy="1122363"/>
          </a:xfrm>
          <a:prstGeom prst="wedgeRoundRectCallout">
            <a:avLst>
              <a:gd name="adj1" fmla="val 67522"/>
              <a:gd name="adj2" fmla="val 9969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Зарядка помогает поддержать и сохранить своё здоровье. </a:t>
            </a:r>
          </a:p>
        </p:txBody>
      </p:sp>
      <p:pic>
        <p:nvPicPr>
          <p:cNvPr id="16388" name="Рисунок 3" descr="Мальчик со сноутбордом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33825"/>
            <a:ext cx="2354263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323850" y="1628775"/>
            <a:ext cx="42481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Утренняя зарядка помогает утром проснуться,  дарит бодрость и хорошее настроение  на целый день.</a:t>
            </a:r>
          </a:p>
          <a:p>
            <a:r>
              <a:rPr lang="ru-RU" b="1">
                <a:latin typeface="Calibri" pitchFamily="34" charset="0"/>
              </a:rPr>
              <a:t>Любые занятия спортом укрепляют мышцы, кости, делают тебя сильным и красивым.</a:t>
            </a:r>
          </a:p>
          <a:p>
            <a:r>
              <a:rPr lang="ru-RU" b="1">
                <a:latin typeface="Calibri" pitchFamily="34" charset="0"/>
              </a:rPr>
              <a:t>Кроме этого, регулярные физические упражнения закаливают и помогают не заболеть зимой.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417817.vk.me/v417817528/5df0/l5q9xrb9W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836613"/>
            <a:ext cx="53038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ыноска-облако 1"/>
          <p:cNvSpPr/>
          <p:nvPr/>
        </p:nvSpPr>
        <p:spPr>
          <a:xfrm>
            <a:off x="0" y="0"/>
            <a:ext cx="6300788" cy="2014538"/>
          </a:xfrm>
          <a:prstGeom prst="cloudCallout">
            <a:avLst>
              <a:gd name="adj1" fmla="val 47358"/>
              <a:gd name="adj2" fmla="val 4191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-Утренняя зарядка – что это?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-Это упражнения , которые помогают  нам стать сильнее, выносливее, здоровее.</a:t>
            </a:r>
          </a:p>
        </p:txBody>
      </p:sp>
      <p:sp>
        <p:nvSpPr>
          <p:cNvPr id="3" name="Загнутый угол 2"/>
          <p:cNvSpPr/>
          <p:nvPr/>
        </p:nvSpPr>
        <p:spPr>
          <a:xfrm>
            <a:off x="395288" y="4437063"/>
            <a:ext cx="5976937" cy="2093912"/>
          </a:xfrm>
          <a:prstGeom prst="foldedCorner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Утренняя зарядка помогает малышу проснуться, дает заряд бодрости на весь день, укрепляет мышцы, связки и суставы, позвоночник и иммунитет, улучшает аппетит и сон, ускоряет рост и умственное развитие, совершенствует нервные процессы и ускоряет кровообращение. Сплошная польза.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468313" y="2924175"/>
            <a:ext cx="2286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По порядку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Стройся в ряд!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 зарядку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Все подряд!</a:t>
            </a:r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rcRect l="2397" r="16106"/>
          <a:stretch>
            <a:fillRect/>
          </a:stretch>
        </p:blipFill>
        <p:spPr>
          <a:xfrm>
            <a:off x="2555875" y="1700213"/>
            <a:ext cx="4895850" cy="450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1258888" y="260350"/>
            <a:ext cx="71294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Чтобы день твой был в порядке, </a:t>
            </a:r>
          </a:p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ты начни его с зарядки!</a:t>
            </a:r>
          </a:p>
        </p:txBody>
      </p:sp>
      <p:pic>
        <p:nvPicPr>
          <p:cNvPr id="18437" name="Рисунок 4" descr="vay!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868863"/>
            <a:ext cx="1366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908050"/>
            <a:ext cx="36576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611188" y="1700213"/>
            <a:ext cx="3455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Мы зарядкой заниматься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Начинаем по утрам.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Пусть болезни нас боятся,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Пусть они не ходят к нам.</a:t>
            </a:r>
            <a:endParaRPr lang="ru-RU">
              <a:latin typeface="Calibri" pitchFamily="34" charset="0"/>
            </a:endParaRPr>
          </a:p>
        </p:txBody>
      </p:sp>
      <p:pic>
        <p:nvPicPr>
          <p:cNvPr id="19460" name="Рисунок 5" descr="91369880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981575"/>
            <a:ext cx="136683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3"/>
          <a:srcRect l="16800" t="16400" r="17401" b="12201"/>
          <a:stretch>
            <a:fillRect/>
          </a:stretch>
        </p:blipFill>
        <p:spPr>
          <a:xfrm>
            <a:off x="4427538" y="476250"/>
            <a:ext cx="3960812" cy="5730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39750" y="1916113"/>
            <a:ext cx="3527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Встану прямо, ноги шире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Руки кверху потяну.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Тишина во всей квартире –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Нарушаю тишину.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0484" name="Рисунок 3" descr="smai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4652963"/>
            <a:ext cx="1905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333375"/>
            <a:ext cx="4572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395288" y="1628775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Раз, два, три, четыре, пять –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Вслух приходится считать.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Посмотрю по сторонам,</a:t>
            </a:r>
            <a:br>
              <a:rPr lang="ru-RU" b="1">
                <a:latin typeface="Calibri" pitchFamily="34" charset="0"/>
              </a:rPr>
            </a:br>
            <a:r>
              <a:rPr lang="ru-RU" b="1">
                <a:latin typeface="Calibri" pitchFamily="34" charset="0"/>
              </a:rPr>
              <a:t>Мама тут, а папа там.</a:t>
            </a:r>
            <a:endParaRPr lang="ru-RU">
              <a:latin typeface="Calibri" pitchFamily="34" charset="0"/>
            </a:endParaRPr>
          </a:p>
        </p:txBody>
      </p:sp>
      <p:pic>
        <p:nvPicPr>
          <p:cNvPr id="21508" name="Рисунок 3" descr="smailik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4763"/>
            <a:ext cx="2232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287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«Зачем нужно делать утреннюю зарядку?»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«Зачем нужно делать утреннюю зарядку?»</dc:title>
  <dc:creator>xxx</dc:creator>
  <cp:lastModifiedBy>USER</cp:lastModifiedBy>
  <cp:revision>37</cp:revision>
  <dcterms:created xsi:type="dcterms:W3CDTF">2014-12-08T13:32:43Z</dcterms:created>
  <dcterms:modified xsi:type="dcterms:W3CDTF">2015-06-07T17:21:32Z</dcterms:modified>
</cp:coreProperties>
</file>